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Open Sans Bold Italics" panose="020B0604020202020204" charset="0"/>
      <p:regular r:id="rId18"/>
    </p:embeddedFont>
    <p:embeddedFont>
      <p:font typeface="Nunito Sans Heavy" panose="020B0604020202020204" charset="0"/>
      <p:regular r:id="rId19"/>
    </p:embeddedFont>
    <p:embeddedFont>
      <p:font typeface="Open Sans" panose="020B0604020202020204" charset="0"/>
      <p:regular r:id="rId20"/>
    </p:embeddedFont>
    <p:embeddedFont>
      <p:font typeface="Open Sans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maps.app.goo.gl/k2KpBUSfJ9G8uKsDA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2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.svg"/><Relationship Id="rId10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hyperlink" Target="tel:707010706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00321" y="4727995"/>
            <a:ext cx="11697107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5400000">
            <a:off x="8053928" y="8230"/>
            <a:ext cx="10287000" cy="10270541"/>
            <a:chOff x="0" y="0"/>
            <a:chExt cx="6350000" cy="63398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00B1B6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8806030" y="1284207"/>
            <a:ext cx="7718586" cy="771858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144000" y="1622191"/>
            <a:ext cx="7042647" cy="7042618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160" b="-33173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5144946" y="958619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843878" y="7707705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0"/>
                </a:lnTo>
                <a:lnTo>
                  <a:pt x="0" y="593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186647" y="8152823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1" y="0"/>
                </a:lnTo>
                <a:lnTo>
                  <a:pt x="300121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144000" y="1255365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3212" y="600518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19"/>
                </a:lnTo>
                <a:lnTo>
                  <a:pt x="0" y="8032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2052" b="-54343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462473" y="2695592"/>
            <a:ext cx="7343557" cy="905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3"/>
              </a:lnSpc>
              <a:spcBef>
                <a:spcPct val="0"/>
              </a:spcBef>
            </a:pPr>
            <a:r>
              <a:rPr lang="en-US" sz="5345" b="1">
                <a:solidFill>
                  <a:srgbClr val="00B1B6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CHOLECYSTECTOMY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00321" y="7334959"/>
            <a:ext cx="6312150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varadhospital.in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18318" y="715815"/>
            <a:ext cx="4480572" cy="611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2"/>
              </a:lnSpc>
              <a:spcBef>
                <a:spcPct val="0"/>
              </a:spcBef>
            </a:pPr>
            <a:r>
              <a:rPr lang="en-US" sz="1816" b="1">
                <a:solidFill>
                  <a:srgbClr val="03898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VARAD MULTISPECIALITY HOSPITAL, PUNAWALE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00321" y="3678974"/>
            <a:ext cx="4241998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Surgery to Remove Gallbladder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00321" y="5026464"/>
            <a:ext cx="5059415" cy="883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166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Prepared by -</a:t>
            </a:r>
          </a:p>
          <a:p>
            <a:pPr algn="l">
              <a:lnSpc>
                <a:spcPts val="2333"/>
              </a:lnSpc>
            </a:pPr>
            <a:r>
              <a:rPr lang="en-US" sz="16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Dr. Vinayak Kshirsagar</a:t>
            </a:r>
          </a:p>
          <a:p>
            <a:pPr algn="l">
              <a:lnSpc>
                <a:spcPts val="2333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General Surgeon (23+ Years of experience)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5143500" cy="51435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00B1B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54449" y="1754449"/>
            <a:ext cx="6778102" cy="6778102"/>
            <a:chOff x="0" y="0"/>
            <a:chExt cx="1801660" cy="18016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01660" cy="1801660"/>
            </a:xfrm>
            <a:custGeom>
              <a:avLst/>
              <a:gdLst/>
              <a:ahLst/>
              <a:cxnLst/>
              <a:rect l="l" t="t" r="r" b="b"/>
              <a:pathLst>
                <a:path w="1801660" h="1801660">
                  <a:moveTo>
                    <a:pt x="1677200" y="1801660"/>
                  </a:moveTo>
                  <a:lnTo>
                    <a:pt x="124460" y="1801660"/>
                  </a:lnTo>
                  <a:cubicBezTo>
                    <a:pt x="55880" y="1801660"/>
                    <a:pt x="0" y="1745780"/>
                    <a:pt x="0" y="16772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77200" y="0"/>
                  </a:lnTo>
                  <a:cubicBezTo>
                    <a:pt x="1745780" y="0"/>
                    <a:pt x="1801660" y="55880"/>
                    <a:pt x="1801660" y="124460"/>
                  </a:cubicBezTo>
                  <a:lnTo>
                    <a:pt x="1801660" y="1677200"/>
                  </a:lnTo>
                  <a:cubicBezTo>
                    <a:pt x="1801660" y="1745780"/>
                    <a:pt x="1745780" y="1801660"/>
                    <a:pt x="1677200" y="180166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009586" y="2009586"/>
            <a:ext cx="6267828" cy="626782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5061" r="-25061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8232429" y="958619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28578" y="2950656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54327" y="8961555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0"/>
                </a:lnTo>
                <a:lnTo>
                  <a:pt x="0" y="593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977292" y="8813182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522605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19"/>
                </a:lnTo>
                <a:lnTo>
                  <a:pt x="0" y="8032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2052" b="-5434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714637" y="1971486"/>
            <a:ext cx="7340554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What is Cholecystectomy?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4637" y="4735512"/>
            <a:ext cx="7340554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Cholecystectomy is the surgical removal of the gallbladder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14637" y="5715973"/>
            <a:ext cx="7340554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It is commonly performed to treat gallstones, gallbladder inflammation, or infection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14637" y="6823827"/>
            <a:ext cx="7340554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There are different surgical approaches depending on the case severity.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22766" y="0"/>
            <a:ext cx="5165234" cy="10287000"/>
            <a:chOff x="0" y="0"/>
            <a:chExt cx="6886979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35878" r="35878"/>
            <a:stretch>
              <a:fillRect/>
            </a:stretch>
          </p:blipFill>
          <p:spPr>
            <a:xfrm>
              <a:off x="0" y="0"/>
              <a:ext cx="6886979" cy="13716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1539712" y="1028700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3" y="0"/>
                </a:lnTo>
                <a:lnTo>
                  <a:pt x="600243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139955" y="3146496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8495" y="522226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19"/>
                </a:lnTo>
                <a:lnTo>
                  <a:pt x="0" y="8032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2052" b="-5434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47789" y="2464071"/>
            <a:ext cx="9891923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Types of Cholecystectomy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47789" y="4665980"/>
            <a:ext cx="10298583" cy="2569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4157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Laparoscopic Cholecystectomy – Minimally invasive, most common.</a:t>
            </a:r>
          </a:p>
          <a:p>
            <a:pPr marL="474976" lvl="1" indent="-237488" algn="l">
              <a:lnSpc>
                <a:spcPts val="4157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Open Cholecystectomy – Traditional surgery via larger incision.</a:t>
            </a:r>
          </a:p>
          <a:p>
            <a:pPr marL="474976" lvl="1" indent="-237488" algn="l">
              <a:lnSpc>
                <a:spcPts val="4157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Robotic Cholecystectomy – Uses robotic arms for precision</a:t>
            </a:r>
          </a:p>
          <a:p>
            <a:pPr marL="474976" lvl="1" indent="-237488" algn="l">
              <a:lnSpc>
                <a:spcPts val="4157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Subtotal Cholecystectomy – Partial removal of gallbladder</a:t>
            </a:r>
          </a:p>
          <a:p>
            <a:pPr marL="474976" lvl="1" indent="-237488" algn="l">
              <a:lnSpc>
                <a:spcPts val="4157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Radical Cholecystectomy – Performed for gallbladder cancer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672299"/>
            <a:ext cx="8115300" cy="4564799"/>
            <a:chOff x="0" y="0"/>
            <a:chExt cx="1128903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2"/>
              <a:stretch>
                <a:fillRect t="-16673" b="-1667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6565161"/>
            <a:ext cx="8115300" cy="2693139"/>
            <a:chOff x="0" y="0"/>
            <a:chExt cx="2332708" cy="774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708" cy="774131"/>
            </a:xfrm>
            <a:custGeom>
              <a:avLst/>
              <a:gdLst/>
              <a:ahLst/>
              <a:cxnLst/>
              <a:rect l="l" t="t" r="r" b="b"/>
              <a:pathLst>
                <a:path w="2332708" h="774131">
                  <a:moveTo>
                    <a:pt x="2208248" y="774131"/>
                  </a:moveTo>
                  <a:lnTo>
                    <a:pt x="124460" y="774131"/>
                  </a:lnTo>
                  <a:cubicBezTo>
                    <a:pt x="55880" y="774131"/>
                    <a:pt x="0" y="718251"/>
                    <a:pt x="0" y="6496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08248" y="0"/>
                  </a:lnTo>
                  <a:cubicBezTo>
                    <a:pt x="2276828" y="0"/>
                    <a:pt x="2332708" y="55880"/>
                    <a:pt x="2332708" y="124460"/>
                  </a:cubicBezTo>
                  <a:lnTo>
                    <a:pt x="2332708" y="649671"/>
                  </a:lnTo>
                  <a:cubicBezTo>
                    <a:pt x="2332708" y="718251"/>
                    <a:pt x="2276828" y="774131"/>
                    <a:pt x="2208248" y="774131"/>
                  </a:cubicBezTo>
                  <a:close/>
                </a:path>
              </a:pathLst>
            </a:custGeom>
            <a:solidFill>
              <a:srgbClr val="00B1B6"/>
            </a:solidFill>
          </p:spPr>
        </p:sp>
      </p:grpSp>
      <p:sp>
        <p:nvSpPr>
          <p:cNvPr id="6" name="Freeform 6"/>
          <p:cNvSpPr/>
          <p:nvPr/>
        </p:nvSpPr>
        <p:spPr>
          <a:xfrm flipH="1" flipV="1">
            <a:off x="1647789" y="7245537"/>
            <a:ext cx="1023322" cy="635739"/>
          </a:xfrm>
          <a:custGeom>
            <a:avLst/>
            <a:gdLst/>
            <a:ahLst/>
            <a:cxnLst/>
            <a:rect l="l" t="t" r="r" b="b"/>
            <a:pathLst>
              <a:path w="1023322" h="635739">
                <a:moveTo>
                  <a:pt x="1023322" y="635739"/>
                </a:moveTo>
                <a:lnTo>
                  <a:pt x="0" y="635739"/>
                </a:lnTo>
                <a:lnTo>
                  <a:pt x="0" y="0"/>
                </a:lnTo>
                <a:lnTo>
                  <a:pt x="1023322" y="0"/>
                </a:lnTo>
                <a:lnTo>
                  <a:pt x="1023322" y="63573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600672" y="869084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3" y="0"/>
                </a:lnTo>
                <a:lnTo>
                  <a:pt x="600243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9640" y="6268416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581371" y="572339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626907" y="6268416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69762" y="319102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19"/>
                </a:lnTo>
                <a:lnTo>
                  <a:pt x="0" y="8032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2052" b="-54343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401511" y="1424475"/>
            <a:ext cx="7340554" cy="2891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4 Port Laparoscopic Cholecystectomy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12804" y="4529642"/>
            <a:ext cx="6274004" cy="2715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Involves 4 small incisions for camera and instruments.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Minimally invasive with faster recovery.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Most preferred method for symptomatic gallstones.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Performed under general anesthesia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403584" y="7347876"/>
            <a:ext cx="4994691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Standard Laparoscopic Technique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01164" y="1704983"/>
            <a:ext cx="14285672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Laparoscopic Cholecystectomy</a:t>
            </a:r>
          </a:p>
        </p:txBody>
      </p:sp>
      <p:sp>
        <p:nvSpPr>
          <p:cNvPr id="3" name="Freeform 3"/>
          <p:cNvSpPr/>
          <p:nvPr/>
        </p:nvSpPr>
        <p:spPr>
          <a:xfrm>
            <a:off x="16286836" y="2198378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259300" y="4247832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97728" y="2356928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28578" y="4182514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109239" y="7620908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136775" y="9258300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02546" y="7472535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6"/>
                </a:lnTo>
                <a:lnTo>
                  <a:pt x="0" y="296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16585" y="8961555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3" y="0"/>
                </a:lnTo>
                <a:lnTo>
                  <a:pt x="600243" y="593490"/>
                </a:lnTo>
                <a:lnTo>
                  <a:pt x="0" y="593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40073" y="225480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20"/>
                </a:lnTo>
                <a:lnTo>
                  <a:pt x="0" y="803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2052" b="-54343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32581" y="4019916"/>
            <a:ext cx="10674527" cy="219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2585" lvl="1" indent="-336293" algn="l">
              <a:lnSpc>
                <a:spcPts val="4361"/>
              </a:lnSpc>
              <a:buFont typeface="Arial"/>
              <a:buChar char="•"/>
            </a:pPr>
            <a:r>
              <a:rPr lang="en-US" sz="311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Less pain and shorter hospital stay than open surgery.</a:t>
            </a:r>
          </a:p>
          <a:p>
            <a:pPr marL="672585" lvl="1" indent="-336293" algn="l">
              <a:lnSpc>
                <a:spcPts val="4361"/>
              </a:lnSpc>
              <a:buFont typeface="Arial"/>
              <a:buChar char="•"/>
            </a:pPr>
            <a:r>
              <a:rPr lang="en-US" sz="311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Quick recovery (within 1-2 weeks).</a:t>
            </a:r>
          </a:p>
          <a:p>
            <a:pPr marL="672585" lvl="1" indent="-336293" algn="l">
              <a:lnSpc>
                <a:spcPts val="4361"/>
              </a:lnSpc>
              <a:buFont typeface="Arial"/>
              <a:buChar char="•"/>
            </a:pPr>
            <a:r>
              <a:rPr lang="en-US" sz="311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Rare complications and minimal scarring.</a:t>
            </a:r>
          </a:p>
          <a:p>
            <a:pPr marL="672585" lvl="1" indent="-336293" algn="l">
              <a:lnSpc>
                <a:spcPts val="4361"/>
              </a:lnSpc>
              <a:buFont typeface="Arial"/>
              <a:buChar char="•"/>
            </a:pPr>
            <a:r>
              <a:rPr lang="en-US" sz="311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Suitable for most gallstone cases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43454"/>
            <a:ext cx="12600241" cy="8535317"/>
            <a:chOff x="0" y="0"/>
            <a:chExt cx="7777927" cy="52687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77927" cy="5268714"/>
            </a:xfrm>
            <a:custGeom>
              <a:avLst/>
              <a:gdLst/>
              <a:ahLst/>
              <a:cxnLst/>
              <a:rect l="l" t="t" r="r" b="b"/>
              <a:pathLst>
                <a:path w="7777927" h="5268714">
                  <a:moveTo>
                    <a:pt x="7777927" y="5268714"/>
                  </a:moveTo>
                  <a:lnTo>
                    <a:pt x="0" y="5268714"/>
                  </a:lnTo>
                  <a:lnTo>
                    <a:pt x="0" y="0"/>
                  </a:lnTo>
                  <a:lnTo>
                    <a:pt x="7777927" y="5268714"/>
                  </a:lnTo>
                  <a:close/>
                </a:path>
              </a:pathLst>
            </a:custGeom>
            <a:solidFill>
              <a:srgbClr val="00B1B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743454"/>
            <a:ext cx="4912080" cy="491208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43783" y="1958545"/>
            <a:ext cx="4481915" cy="4481897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6666" r="-16666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5725697" y="4346220"/>
            <a:ext cx="4912080" cy="4912080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940780" y="4561312"/>
            <a:ext cx="4481915" cy="4481897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376636" y="7806840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213703" y="8400331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1" y="0"/>
                </a:lnTo>
                <a:lnTo>
                  <a:pt x="300121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999999" y="1661800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39939" y="473124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9" y="0"/>
                </a:lnTo>
                <a:lnTo>
                  <a:pt x="1577499" y="803219"/>
                </a:lnTo>
                <a:lnTo>
                  <a:pt x="0" y="8032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2052" b="-54343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435414" y="1800604"/>
            <a:ext cx="1052799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Open Cholecystectomy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856852" y="3695840"/>
            <a:ext cx="6441248" cy="310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Required when laparoscopic surgery is not possible.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Larger incision under the right ribcage.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Longer hospital stay and recovery time (up to 6 weeks).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Used in complicated cases like infection or large stones.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71777" y="5314971"/>
            <a:ext cx="3771900" cy="5657850"/>
            <a:chOff x="0" y="0"/>
            <a:chExt cx="6350000" cy="9525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570" r="-6257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714665" y="30836"/>
            <a:ext cx="3771900" cy="5657850"/>
            <a:chOff x="0" y="0"/>
            <a:chExt cx="6350000" cy="952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24999" r="-2500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46308" y="5828017"/>
            <a:ext cx="13050639" cy="4716110"/>
            <a:chOff x="0" y="0"/>
            <a:chExt cx="4575969" cy="18335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75969" cy="1833508"/>
            </a:xfrm>
            <a:custGeom>
              <a:avLst/>
              <a:gdLst/>
              <a:ahLst/>
              <a:cxnLst/>
              <a:rect l="l" t="t" r="r" b="b"/>
              <a:pathLst>
                <a:path w="4575969" h="1833508">
                  <a:moveTo>
                    <a:pt x="4451509" y="1833508"/>
                  </a:moveTo>
                  <a:lnTo>
                    <a:pt x="124460" y="1833508"/>
                  </a:lnTo>
                  <a:cubicBezTo>
                    <a:pt x="55880" y="1833508"/>
                    <a:pt x="0" y="1777628"/>
                    <a:pt x="0" y="17090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451509" y="0"/>
                  </a:lnTo>
                  <a:cubicBezTo>
                    <a:pt x="4520089" y="0"/>
                    <a:pt x="4575969" y="55880"/>
                    <a:pt x="4575969" y="124460"/>
                  </a:cubicBezTo>
                  <a:lnTo>
                    <a:pt x="4575969" y="1709048"/>
                  </a:lnTo>
                  <a:cubicBezTo>
                    <a:pt x="4575969" y="1777628"/>
                    <a:pt x="4520089" y="1833508"/>
                    <a:pt x="4451509" y="1833508"/>
                  </a:cubicBezTo>
                  <a:close/>
                </a:path>
              </a:pathLst>
            </a:custGeom>
            <a:solidFill>
              <a:srgbClr val="00B1B6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7635995" y="1028700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3" y="0"/>
                </a:lnTo>
                <a:lnTo>
                  <a:pt x="600243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514839" y="2468478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6"/>
                </a:lnTo>
                <a:lnTo>
                  <a:pt x="0" y="2967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514839" y="8072505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6"/>
                </a:lnTo>
                <a:lnTo>
                  <a:pt x="0" y="2967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53303" y="425351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20"/>
                </a:lnTo>
                <a:lnTo>
                  <a:pt x="0" y="8032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2052" b="-54343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47789" y="2578751"/>
            <a:ext cx="8312649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Radical Cholecystectomy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47789" y="5828017"/>
            <a:ext cx="9529709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Involves removal of gallbladder, part of liver, and lymph nodes.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Performed when gallbladder cancer is diagnosed or suspected.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Requires specialized surgical expertise.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Often followed by chemotherapy or radiation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446972"/>
            <a:ext cx="5983379" cy="4840028"/>
            <a:chOff x="0" y="0"/>
            <a:chExt cx="2226408" cy="18009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26408" cy="1800968"/>
            </a:xfrm>
            <a:custGeom>
              <a:avLst/>
              <a:gdLst/>
              <a:ahLst/>
              <a:cxnLst/>
              <a:rect l="l" t="t" r="r" b="b"/>
              <a:pathLst>
                <a:path w="2226408" h="1800968">
                  <a:moveTo>
                    <a:pt x="0" y="0"/>
                  </a:moveTo>
                  <a:lnTo>
                    <a:pt x="2226408" y="0"/>
                  </a:lnTo>
                  <a:lnTo>
                    <a:pt x="2226408" y="1800968"/>
                  </a:lnTo>
                  <a:lnTo>
                    <a:pt x="0" y="1800968"/>
                  </a:lnTo>
                  <a:close/>
                </a:path>
              </a:pathLst>
            </a:custGeom>
            <a:solidFill>
              <a:srgbClr val="00B1B6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647789" y="2281992"/>
            <a:ext cx="8671180" cy="6329962"/>
          </a:xfrm>
          <a:custGeom>
            <a:avLst/>
            <a:gdLst/>
            <a:ahLst/>
            <a:cxnLst/>
            <a:rect l="l" t="t" r="r" b="b"/>
            <a:pathLst>
              <a:path w="8671180" h="6329962">
                <a:moveTo>
                  <a:pt x="0" y="0"/>
                </a:moveTo>
                <a:lnTo>
                  <a:pt x="8671181" y="0"/>
                </a:lnTo>
                <a:lnTo>
                  <a:pt x="8671181" y="6329961"/>
                </a:lnTo>
                <a:lnTo>
                  <a:pt x="0" y="63299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55188" y="2885853"/>
            <a:ext cx="7430681" cy="5033223"/>
            <a:chOff x="0" y="0"/>
            <a:chExt cx="9907575" cy="671096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819" r="819"/>
            <a:stretch>
              <a:fillRect/>
            </a:stretch>
          </p:blipFill>
          <p:spPr>
            <a:xfrm>
              <a:off x="0" y="0"/>
              <a:ext cx="9907575" cy="6710964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9144000" y="572339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28578" y="3527772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602328" y="1165830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28578" y="8961555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0"/>
                </a:lnTo>
                <a:lnTo>
                  <a:pt x="0" y="5934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843878" y="9109927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6"/>
                </a:lnTo>
                <a:lnTo>
                  <a:pt x="0" y="2967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77690" y="467474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20"/>
                </a:lnTo>
                <a:lnTo>
                  <a:pt x="0" y="8032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2052" b="-5434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395039" y="2234367"/>
            <a:ext cx="6292088" cy="2671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2"/>
              </a:lnSpc>
            </a:pPr>
            <a:r>
              <a:rPr lang="en-US" sz="5517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Complications of Laparoscopic Cholecystectomy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95039" y="5364365"/>
            <a:ext cx="6549003" cy="2325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Bleeding or infection at incision sites.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Bile duct injury or leakage.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Injury to nearby organs (rare).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Postcholecystectomy syndrome (abdominal pain, indigestion).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Blood clots or anesthesia-related issues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46094" y="779549"/>
            <a:ext cx="8919936" cy="8839240"/>
            <a:chOff x="0" y="0"/>
            <a:chExt cx="16461174" cy="163122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59322" cy="16312254"/>
            </a:xfrm>
            <a:custGeom>
              <a:avLst/>
              <a:gdLst/>
              <a:ahLst/>
              <a:cxnLst/>
              <a:rect l="l" t="t" r="r" b="b"/>
              <a:pathLst>
                <a:path w="16459322" h="16312254">
                  <a:moveTo>
                    <a:pt x="0" y="14961600"/>
                  </a:moveTo>
                  <a:lnTo>
                    <a:pt x="0" y="1350655"/>
                  </a:lnTo>
                  <a:cubicBezTo>
                    <a:pt x="0" y="603553"/>
                    <a:pt x="342594" y="0"/>
                    <a:pt x="766670" y="0"/>
                  </a:cubicBezTo>
                  <a:lnTo>
                    <a:pt x="15692653" y="0"/>
                  </a:lnTo>
                  <a:cubicBezTo>
                    <a:pt x="16116728" y="0"/>
                    <a:pt x="16459322" y="603553"/>
                    <a:pt x="16459322" y="1350655"/>
                  </a:cubicBezTo>
                  <a:lnTo>
                    <a:pt x="16459322" y="14958338"/>
                  </a:lnTo>
                  <a:cubicBezTo>
                    <a:pt x="16459322" y="15705438"/>
                    <a:pt x="16116728" y="16308994"/>
                    <a:pt x="15692653" y="16308994"/>
                  </a:cubicBezTo>
                  <a:lnTo>
                    <a:pt x="766670" y="16308994"/>
                  </a:lnTo>
                  <a:cubicBezTo>
                    <a:pt x="344446" y="16312254"/>
                    <a:pt x="0" y="15708702"/>
                    <a:pt x="0" y="14961600"/>
                  </a:cubicBezTo>
                  <a:close/>
                </a:path>
              </a:pathLst>
            </a:custGeom>
            <a:blipFill>
              <a:blip r:embed="rId2"/>
              <a:stretch>
                <a:fillRect t="-460" b="-460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637742" y="2243845"/>
            <a:ext cx="6867488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Robotic Cholecystectomy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7789" y="4481063"/>
            <a:ext cx="6578885" cy="292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4795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Performed using a robotic-assisted system.</a:t>
            </a:r>
          </a:p>
          <a:p>
            <a:pPr marL="474976" lvl="1" indent="-237488" algn="l">
              <a:lnSpc>
                <a:spcPts val="4795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Provides greater precision, 3D view, and flexible movement.</a:t>
            </a:r>
          </a:p>
          <a:p>
            <a:pPr marL="474976" lvl="1" indent="-237488" algn="l">
              <a:lnSpc>
                <a:spcPts val="4795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Less invasive and quicker recovery.</a:t>
            </a:r>
          </a:p>
          <a:p>
            <a:pPr marL="474976" lvl="1" indent="-237488" algn="l">
              <a:lnSpc>
                <a:spcPts val="4795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Ideal for complex or obese patients.</a:t>
            </a:r>
          </a:p>
        </p:txBody>
      </p:sp>
      <p:sp>
        <p:nvSpPr>
          <p:cNvPr id="6" name="Freeform 6"/>
          <p:cNvSpPr/>
          <p:nvPr/>
        </p:nvSpPr>
        <p:spPr>
          <a:xfrm>
            <a:off x="453303" y="425351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20"/>
                </a:lnTo>
                <a:lnTo>
                  <a:pt x="0" y="803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2052" b="-54343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46094" y="779549"/>
            <a:ext cx="8919936" cy="8839240"/>
            <a:chOff x="0" y="0"/>
            <a:chExt cx="16461174" cy="163122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59322" cy="16312254"/>
            </a:xfrm>
            <a:custGeom>
              <a:avLst/>
              <a:gdLst/>
              <a:ahLst/>
              <a:cxnLst/>
              <a:rect l="l" t="t" r="r" b="b"/>
              <a:pathLst>
                <a:path w="16459322" h="16312254">
                  <a:moveTo>
                    <a:pt x="0" y="14961600"/>
                  </a:moveTo>
                  <a:lnTo>
                    <a:pt x="0" y="1350655"/>
                  </a:lnTo>
                  <a:cubicBezTo>
                    <a:pt x="0" y="603553"/>
                    <a:pt x="342594" y="0"/>
                    <a:pt x="766670" y="0"/>
                  </a:cubicBezTo>
                  <a:lnTo>
                    <a:pt x="15692653" y="0"/>
                  </a:lnTo>
                  <a:cubicBezTo>
                    <a:pt x="16116728" y="0"/>
                    <a:pt x="16459322" y="603553"/>
                    <a:pt x="16459322" y="1350655"/>
                  </a:cubicBezTo>
                  <a:lnTo>
                    <a:pt x="16459322" y="14958338"/>
                  </a:lnTo>
                  <a:cubicBezTo>
                    <a:pt x="16459322" y="15705438"/>
                    <a:pt x="16116728" y="16308994"/>
                    <a:pt x="15692653" y="16308994"/>
                  </a:cubicBezTo>
                  <a:lnTo>
                    <a:pt x="766670" y="16308994"/>
                  </a:lnTo>
                  <a:cubicBezTo>
                    <a:pt x="344446" y="16312254"/>
                    <a:pt x="0" y="15708702"/>
                    <a:pt x="0" y="14961600"/>
                  </a:cubicBezTo>
                  <a:close/>
                </a:path>
              </a:pathLst>
            </a:custGeom>
            <a:blipFill>
              <a:blip r:embed="rId2"/>
              <a:stretch>
                <a:fillRect l="-24361" r="-24361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637742" y="2243845"/>
            <a:ext cx="6867488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Subtotal Cholecystectomy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7789" y="4481063"/>
            <a:ext cx="7709507" cy="2326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4795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Done when complete removal is unsafe.</a:t>
            </a:r>
          </a:p>
          <a:p>
            <a:pPr marL="474976" lvl="1" indent="-237488" algn="l">
              <a:lnSpc>
                <a:spcPts val="4795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Used in cases with severe inflammation or adhesions.</a:t>
            </a:r>
          </a:p>
          <a:p>
            <a:pPr marL="474976" lvl="1" indent="-237488" algn="l">
              <a:lnSpc>
                <a:spcPts val="4795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Reduces risk of bile duct injury.</a:t>
            </a:r>
          </a:p>
          <a:p>
            <a:pPr marL="474976" lvl="1" indent="-237488" algn="l">
              <a:lnSpc>
                <a:spcPts val="4795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May lead to recurrent symptoms in rare cases</a:t>
            </a:r>
          </a:p>
        </p:txBody>
      </p:sp>
      <p:sp>
        <p:nvSpPr>
          <p:cNvPr id="6" name="Freeform 6"/>
          <p:cNvSpPr/>
          <p:nvPr/>
        </p:nvSpPr>
        <p:spPr>
          <a:xfrm>
            <a:off x="453303" y="425351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20"/>
                </a:lnTo>
                <a:lnTo>
                  <a:pt x="0" y="803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2052" b="-54343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7789" y="1688135"/>
            <a:ext cx="5824854" cy="10119182"/>
          </a:xfrm>
          <a:custGeom>
            <a:avLst/>
            <a:gdLst/>
            <a:ahLst/>
            <a:cxnLst/>
            <a:rect l="l" t="t" r="r" b="b"/>
            <a:pathLst>
              <a:path w="5824854" h="10119182">
                <a:moveTo>
                  <a:pt x="0" y="0"/>
                </a:moveTo>
                <a:lnTo>
                  <a:pt x="5824855" y="0"/>
                </a:lnTo>
                <a:lnTo>
                  <a:pt x="5824855" y="10119183"/>
                </a:lnTo>
                <a:lnTo>
                  <a:pt x="0" y="101191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36343" y="2168747"/>
            <a:ext cx="4487040" cy="8118253"/>
            <a:chOff x="0" y="0"/>
            <a:chExt cx="5982720" cy="1082433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7002" r="17002"/>
            <a:stretch>
              <a:fillRect/>
            </a:stretch>
          </p:blipFill>
          <p:spPr>
            <a:xfrm>
              <a:off x="0" y="0"/>
              <a:ext cx="5982720" cy="10824337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8813242" y="8573863"/>
            <a:ext cx="8644590" cy="1368873"/>
            <a:chOff x="0" y="0"/>
            <a:chExt cx="4907574" cy="7771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07574" cy="777116"/>
            </a:xfrm>
            <a:custGeom>
              <a:avLst/>
              <a:gdLst/>
              <a:ahLst/>
              <a:cxnLst/>
              <a:rect l="l" t="t" r="r" b="b"/>
              <a:pathLst>
                <a:path w="4907574" h="777116">
                  <a:moveTo>
                    <a:pt x="4783114" y="777116"/>
                  </a:moveTo>
                  <a:lnTo>
                    <a:pt x="124460" y="777116"/>
                  </a:lnTo>
                  <a:cubicBezTo>
                    <a:pt x="55880" y="777116"/>
                    <a:pt x="0" y="721236"/>
                    <a:pt x="0" y="65265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783114" y="0"/>
                  </a:lnTo>
                  <a:cubicBezTo>
                    <a:pt x="4851694" y="0"/>
                    <a:pt x="4907574" y="55880"/>
                    <a:pt x="4907574" y="124460"/>
                  </a:cubicBezTo>
                  <a:lnTo>
                    <a:pt x="4907574" y="652656"/>
                  </a:lnTo>
                  <a:cubicBezTo>
                    <a:pt x="4907574" y="721236"/>
                    <a:pt x="4851694" y="777116"/>
                    <a:pt x="4783114" y="777116"/>
                  </a:cubicBezTo>
                  <a:close/>
                </a:path>
              </a:pathLst>
            </a:custGeom>
            <a:solidFill>
              <a:srgbClr val="00B1B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172522" y="869084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3" y="0"/>
                </a:lnTo>
                <a:lnTo>
                  <a:pt x="600243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28578" y="2845202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28456" y="5335741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0"/>
                </a:lnTo>
                <a:lnTo>
                  <a:pt x="0" y="5934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78639" y="8086123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772765" y="4022123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370678" y="8895587"/>
            <a:ext cx="665779" cy="665779"/>
          </a:xfrm>
          <a:custGeom>
            <a:avLst/>
            <a:gdLst/>
            <a:ahLst/>
            <a:cxnLst/>
            <a:rect l="l" t="t" r="r" b="b"/>
            <a:pathLst>
              <a:path w="665779" h="665779">
                <a:moveTo>
                  <a:pt x="0" y="0"/>
                </a:moveTo>
                <a:lnTo>
                  <a:pt x="665779" y="0"/>
                </a:lnTo>
                <a:lnTo>
                  <a:pt x="665779" y="665778"/>
                </a:lnTo>
                <a:lnTo>
                  <a:pt x="0" y="6657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813242" y="1866032"/>
            <a:ext cx="8446058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000" b="1">
                <a:solidFill>
                  <a:srgbClr val="000000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Dr. Vinayak Kshirsagar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13242" y="4545256"/>
            <a:ext cx="6696194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230F0F"/>
                </a:solidFill>
                <a:latin typeface="Open Sans"/>
                <a:ea typeface="Open Sans"/>
                <a:cs typeface="Open Sans"/>
                <a:sym typeface="Open Sans"/>
              </a:rPr>
              <a:t>Website : www.varadhospital.in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13242" y="5297641"/>
            <a:ext cx="6696194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230F0F"/>
                </a:solidFill>
                <a:latin typeface="Open Sans"/>
                <a:ea typeface="Open Sans"/>
                <a:cs typeface="Open Sans"/>
                <a:sym typeface="Open Sans"/>
              </a:rPr>
              <a:t>Email : vmhpunawale@gmail.com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13242" y="6029814"/>
            <a:ext cx="7320652" cy="1653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230F0F"/>
                </a:solidFill>
                <a:latin typeface="Open Sans"/>
                <a:ea typeface="Open Sans"/>
                <a:cs typeface="Open Sans"/>
                <a:sym typeface="Open Sans"/>
              </a:rPr>
              <a:t>Address : </a:t>
            </a:r>
            <a:r>
              <a:rPr lang="en-US" sz="2399" u="sng">
                <a:solidFill>
                  <a:srgbClr val="230F0F"/>
                </a:solidFill>
                <a:latin typeface="Open Sans"/>
                <a:ea typeface="Open Sans"/>
                <a:cs typeface="Open Sans"/>
                <a:sym typeface="Open Sans"/>
                <a:hlinkClick r:id="rId8" tooltip="https://maps.app.goo.gl/k2KpBUSfJ9G8uKsDA"/>
              </a:rPr>
              <a:t>Varad Multispeciality Hospital</a:t>
            </a:r>
            <a:r>
              <a:rPr lang="en-US" sz="2399">
                <a:solidFill>
                  <a:srgbClr val="230F0F"/>
                </a:solidFill>
                <a:latin typeface="Open Sans"/>
                <a:ea typeface="Open Sans"/>
                <a:cs typeface="Open Sans"/>
                <a:sym typeface="Open Sans"/>
              </a:rPr>
              <a:t>, Regal Lake Town, Office No. 4-9, Near Buddha Vihar, Sai Sagar Nagar, Tathawade Road, Punawale, Pimpri-Chinchwad, Pune – 411033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36771" y="8899207"/>
            <a:ext cx="6821061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b="1" u="sng" spc="164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tel:7070107065"/>
              </a:rPr>
              <a:t>7070107065</a:t>
            </a:r>
          </a:p>
        </p:txBody>
      </p:sp>
      <p:sp>
        <p:nvSpPr>
          <p:cNvPr id="18" name="Freeform 18"/>
          <p:cNvSpPr/>
          <p:nvPr/>
        </p:nvSpPr>
        <p:spPr>
          <a:xfrm>
            <a:off x="453303" y="425351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20"/>
                </a:lnTo>
                <a:lnTo>
                  <a:pt x="0" y="803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42052" b="-54343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9822" y="0"/>
            <a:ext cx="13408178" cy="7319540"/>
            <a:chOff x="0" y="0"/>
            <a:chExt cx="17877570" cy="975938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3606" b="13606"/>
            <a:stretch>
              <a:fillRect/>
            </a:stretch>
          </p:blipFill>
          <p:spPr>
            <a:xfrm>
              <a:off x="0" y="0"/>
              <a:ext cx="17877570" cy="9759387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246308" y="4704008"/>
            <a:ext cx="10102589" cy="5840118"/>
            <a:chOff x="0" y="0"/>
            <a:chExt cx="3542289" cy="20477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42289" cy="2047731"/>
            </a:xfrm>
            <a:custGeom>
              <a:avLst/>
              <a:gdLst/>
              <a:ahLst/>
              <a:cxnLst/>
              <a:rect l="l" t="t" r="r" b="b"/>
              <a:pathLst>
                <a:path w="3542289" h="2047731">
                  <a:moveTo>
                    <a:pt x="3417829" y="2047731"/>
                  </a:moveTo>
                  <a:lnTo>
                    <a:pt x="124460" y="2047731"/>
                  </a:lnTo>
                  <a:cubicBezTo>
                    <a:pt x="55880" y="2047731"/>
                    <a:pt x="0" y="1991851"/>
                    <a:pt x="0" y="19232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17829" y="0"/>
                  </a:lnTo>
                  <a:cubicBezTo>
                    <a:pt x="3486409" y="0"/>
                    <a:pt x="3542289" y="55880"/>
                    <a:pt x="3542289" y="124460"/>
                  </a:cubicBezTo>
                  <a:lnTo>
                    <a:pt x="3542289" y="1923271"/>
                  </a:lnTo>
                  <a:cubicBezTo>
                    <a:pt x="3542289" y="1991851"/>
                    <a:pt x="3486409" y="2047731"/>
                    <a:pt x="3417829" y="2047731"/>
                  </a:cubicBezTo>
                  <a:close/>
                </a:path>
              </a:pathLst>
            </a:custGeom>
            <a:solidFill>
              <a:srgbClr val="00B1B6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2885746" y="2327297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3" y="0"/>
                </a:lnTo>
                <a:lnTo>
                  <a:pt x="600243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47789" y="3511398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5"/>
                </a:lnTo>
                <a:lnTo>
                  <a:pt x="0" y="2967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230258" y="8664809"/>
            <a:ext cx="600244" cy="593491"/>
          </a:xfrm>
          <a:custGeom>
            <a:avLst/>
            <a:gdLst/>
            <a:ahLst/>
            <a:cxnLst/>
            <a:rect l="l" t="t" r="r" b="b"/>
            <a:pathLst>
              <a:path w="600244" h="593491">
                <a:moveTo>
                  <a:pt x="0" y="0"/>
                </a:moveTo>
                <a:lnTo>
                  <a:pt x="600244" y="0"/>
                </a:lnTo>
                <a:lnTo>
                  <a:pt x="600244" y="593491"/>
                </a:lnTo>
                <a:lnTo>
                  <a:pt x="0" y="5934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513627" y="8255334"/>
            <a:ext cx="300122" cy="296745"/>
          </a:xfrm>
          <a:custGeom>
            <a:avLst/>
            <a:gdLst/>
            <a:ahLst/>
            <a:cxnLst/>
            <a:rect l="l" t="t" r="r" b="b"/>
            <a:pathLst>
              <a:path w="300122" h="296745">
                <a:moveTo>
                  <a:pt x="0" y="0"/>
                </a:moveTo>
                <a:lnTo>
                  <a:pt x="300122" y="0"/>
                </a:lnTo>
                <a:lnTo>
                  <a:pt x="300122" y="296746"/>
                </a:lnTo>
                <a:lnTo>
                  <a:pt x="0" y="2967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53303" y="425351"/>
            <a:ext cx="1577498" cy="803220"/>
          </a:xfrm>
          <a:custGeom>
            <a:avLst/>
            <a:gdLst/>
            <a:ahLst/>
            <a:cxnLst/>
            <a:rect l="l" t="t" r="r" b="b"/>
            <a:pathLst>
              <a:path w="1577498" h="803220">
                <a:moveTo>
                  <a:pt x="0" y="0"/>
                </a:moveTo>
                <a:lnTo>
                  <a:pt x="1577498" y="0"/>
                </a:lnTo>
                <a:lnTo>
                  <a:pt x="1577498" y="803220"/>
                </a:lnTo>
                <a:lnTo>
                  <a:pt x="0" y="803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2052" b="-54343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76636" y="5911797"/>
            <a:ext cx="8153667" cy="1508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78"/>
              </a:lnSpc>
              <a:spcBef>
                <a:spcPct val="0"/>
              </a:spcBef>
            </a:pPr>
            <a:r>
              <a:rPr lang="en-US" sz="8841" b="1">
                <a:solidFill>
                  <a:srgbClr val="FFFFFF"/>
                </a:solidFill>
                <a:latin typeface="Nunito Sans Heavy"/>
                <a:ea typeface="Nunito Sans Heavy"/>
                <a:cs typeface="Nunito Sans Heavy"/>
                <a:sym typeface="Nunito Sans Heavy"/>
              </a:rPr>
              <a:t>THANK YOU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4045" y="7363624"/>
            <a:ext cx="7415967" cy="1021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8"/>
              </a:lnSpc>
              <a:spcBef>
                <a:spcPct val="0"/>
              </a:spcBef>
            </a:pPr>
            <a:r>
              <a:rPr lang="en-US" sz="3005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VARAD MULTISPECIALITY HOSPITAL, PUNAWALE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</Words>
  <Application>Microsoft Office PowerPoint</Application>
  <PresentationFormat>Custom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Open Sans Bold Italics</vt:lpstr>
      <vt:lpstr>Nunito Sans Heavy</vt:lpstr>
      <vt:lpstr>Arial</vt:lpstr>
      <vt:lpstr>Open Sans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Cholesystectomy PPT - By Top Gallbladder Surgeon in Pune - Dr. Vinayak Kshirsagar</dc:title>
  <cp:lastModifiedBy>Pc</cp:lastModifiedBy>
  <cp:revision>2</cp:revision>
  <dcterms:created xsi:type="dcterms:W3CDTF">2006-08-16T00:00:00Z</dcterms:created>
  <dcterms:modified xsi:type="dcterms:W3CDTF">2025-05-16T17:51:43Z</dcterms:modified>
  <dc:identifier>DAGnbI_fGm8</dc:identifier>
</cp:coreProperties>
</file>